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Play"/>
      <p:regular r:id="rId38"/>
      <p:bold r:id="rId39"/>
    </p:embeddedFont>
    <p:embeddedFont>
      <p:font typeface="Economic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jx51FQL+z5FZLOWrfRpmXBeWTQ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20" Type="http://schemas.openxmlformats.org/officeDocument/2006/relationships/slide" Target="slides/slide16.xml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Economica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lay-bold.fntdata"/><Relationship Id="rId16" Type="http://schemas.openxmlformats.org/officeDocument/2006/relationships/slide" Target="slides/slide12.xml"/><Relationship Id="rId38" Type="http://schemas.openxmlformats.org/officeDocument/2006/relationships/font" Target="fonts/Pl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0E4F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>
            <p:ph type="title"/>
          </p:nvPr>
        </p:nvSpPr>
        <p:spPr>
          <a:xfrm>
            <a:off x="640075" y="2074375"/>
            <a:ext cx="3356400" cy="2709300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lt1"/>
                </a:solidFill>
              </a:rPr>
              <a:t>Linear Regression</a:t>
            </a:r>
            <a:endParaRPr/>
          </a:p>
        </p:txBody>
      </p:sp>
      <p:pic>
        <p:nvPicPr>
          <p:cNvPr descr="Machine Learning Algorithms – Understanding the Basics" id="87" name="Google Shape;87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7202" y="1540490"/>
            <a:ext cx="711002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1" l="0" r="2898" t="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1" l="0" r="2898" t="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Unsupervised Learning</a:t>
            </a:r>
            <a:endParaRPr/>
          </a:p>
        </p:txBody>
      </p:sp>
      <p:sp>
        <p:nvSpPr>
          <p:cNvPr id="209" name="Google Shape;209;p12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>
            <p:ph idx="1" type="body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Definition of Unsupervised Learning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Model works independently to discover hidden information.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Trains on unlabeled data and draws conclusions.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Unsupervised Learning Techniques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Dimension reduction and feature selection.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Market basket analysis, density estimation, and clustering.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Applications of Clustering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Segmentation in banking based on customer characteristics.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Grouping music preferences for personalized recommendations.</a:t>
            </a:r>
            <a:endParaRPr/>
          </a:p>
        </p:txBody>
      </p:sp>
      <p:pic>
        <p:nvPicPr>
          <p:cNvPr descr="What Is Unsupervised Learning ..." id="212" name="Google Shape;2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1532" y="2899299"/>
            <a:ext cx="5150277" cy="288415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327" y="643466"/>
            <a:ext cx="1076534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14"/>
          <p:cNvGrpSpPr/>
          <p:nvPr/>
        </p:nvGrpSpPr>
        <p:grpSpPr>
          <a:xfrm flipH="1">
            <a:off x="10741136" y="-454724"/>
            <a:ext cx="2323655" cy="2323656"/>
            <a:chOff x="-872270" y="-454724"/>
            <a:chExt cx="2323655" cy="2323656"/>
          </a:xfrm>
        </p:grpSpPr>
        <p:sp>
          <p:nvSpPr>
            <p:cNvPr id="227" name="Google Shape;227;p14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4"/>
          <p:cNvSpPr/>
          <p:nvPr/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1343436" y="5721108"/>
            <a:ext cx="2261965" cy="1136891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underfitting and overfitting in machine learning and how to deal  with it. | by Anup Bhande | GreyAtom | Medium" id="231" name="Google Shape;23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34245"/>
            <a:ext cx="10905066" cy="378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Comparison and Summary</a:t>
            </a:r>
            <a:endParaRPr/>
          </a:p>
        </p:txBody>
      </p:sp>
      <p:sp>
        <p:nvSpPr>
          <p:cNvPr id="238" name="Google Shape;23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grpSp>
        <p:nvGrpSpPr>
          <p:cNvPr id="239" name="Google Shape;239;p15"/>
          <p:cNvGrpSpPr/>
          <p:nvPr/>
        </p:nvGrpSpPr>
        <p:grpSpPr>
          <a:xfrm>
            <a:off x="838593" y="2765050"/>
            <a:ext cx="10514813" cy="2472486"/>
            <a:chOff x="393" y="939425"/>
            <a:chExt cx="10514813" cy="2472486"/>
          </a:xfrm>
        </p:grpSpPr>
        <p:sp>
          <p:nvSpPr>
            <p:cNvPr id="240" name="Google Shape;240;p15"/>
            <p:cNvSpPr/>
            <p:nvPr/>
          </p:nvSpPr>
          <p:spPr>
            <a:xfrm>
              <a:off x="393" y="939425"/>
              <a:ext cx="1098562" cy="10985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393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393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 Differences Between Supervised and Unsupervised Learning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393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 txBox="1"/>
            <p:nvPr/>
          </p:nvSpPr>
          <p:spPr>
            <a:xfrm>
              <a:off x="393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Supervised deals with labeled data; unsupervised with unlabeled.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Supervised includes classification and regression; unsupervised includes clustering.</a:t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3688425" y="939425"/>
              <a:ext cx="1098562" cy="10985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3688425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 txBox="1"/>
            <p:nvPr/>
          </p:nvSpPr>
          <p:spPr>
            <a:xfrm>
              <a:off x="3688425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Evaluation and Controllability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688425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 txBox="1"/>
            <p:nvPr/>
          </p:nvSpPr>
          <p:spPr>
            <a:xfrm>
              <a:off x="3688425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Supervised learning has more models and evaluation methods.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Unsupervised learning creates a less controllable environment.</a:t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376456" y="939425"/>
              <a:ext cx="1098562" cy="109856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7376456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 txBox="1"/>
            <p:nvPr/>
          </p:nvSpPr>
          <p:spPr>
            <a:xfrm>
              <a:off x="7376456" y="2144305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376456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 txBox="1"/>
            <p:nvPr/>
          </p:nvSpPr>
          <p:spPr>
            <a:xfrm>
              <a:off x="7376456" y="2664567"/>
              <a:ext cx="3138750" cy="74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Both approaches are essential in machine learning for different tasks.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Understanding their differences and applications is crucial in data science.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</a:t>
            </a: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</p:grpSpPr>
        <p:sp>
          <p:nvSpPr>
            <p:cNvPr id="262" name="Google Shape;262;p16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6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Graph Presenting Regression Analysis Line Stock Vector (Royalty Free)  1135708904 | Shutterstock" id="267" name="Google Shape;267;p16"/>
          <p:cNvPicPr preferRelativeResize="0"/>
          <p:nvPr/>
        </p:nvPicPr>
        <p:blipFill rotWithShape="1">
          <a:blip r:embed="rId3">
            <a:alphaModFix/>
          </a:blip>
          <a:srcRect b="25285" l="0" r="0" t="1"/>
          <a:stretch/>
        </p:blipFill>
        <p:spPr>
          <a:xfrm>
            <a:off x="5922492" y="1055268"/>
            <a:ext cx="5536001" cy="46887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>
            <p:ph idx="4294967295" type="dt"/>
          </p:nvPr>
        </p:nvSpPr>
        <p:spPr>
          <a:xfrm>
            <a:off x="5922492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7/20/2024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69" name="Google Shape;269;p16"/>
          <p:cNvSpPr txBox="1"/>
          <p:nvPr>
            <p:ph idx="12" type="sldNum"/>
          </p:nvPr>
        </p:nvSpPr>
        <p:spPr>
          <a:xfrm>
            <a:off x="8610600" y="6492240"/>
            <a:ext cx="18717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Introduction to Regression</a:t>
            </a:r>
            <a:endParaRPr/>
          </a:p>
        </p:txBody>
      </p:sp>
      <p:grpSp>
        <p:nvGrpSpPr>
          <p:cNvPr id="276" name="Google Shape;276;p17"/>
          <p:cNvGrpSpPr/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77" name="Google Shape;277;p17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7"/>
          <p:cNvSpPr/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803828" y="2620058"/>
            <a:ext cx="10123330" cy="3394431"/>
            <a:chOff x="10168" y="20549"/>
            <a:chExt cx="10123330" cy="3394431"/>
          </a:xfrm>
        </p:grpSpPr>
        <p:sp>
          <p:nvSpPr>
            <p:cNvPr id="281" name="Google Shape;281;p17"/>
            <p:cNvSpPr/>
            <p:nvPr/>
          </p:nvSpPr>
          <p:spPr>
            <a:xfrm>
              <a:off x="10168" y="20549"/>
              <a:ext cx="1057661" cy="105766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0168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10168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Regression Overview</a:t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10168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10168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Predicting continuous values like CO2 emissions.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historical data and regression methods.</a:t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3560889" y="20549"/>
              <a:ext cx="1057661" cy="105766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3560889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3560889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Regression</a:t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560889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 txBox="1"/>
            <p:nvPr/>
          </p:nvSpPr>
          <p:spPr>
            <a:xfrm>
              <a:off x="3560889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regression with one independent variable.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Multiple regression with multiple independent variables.</a:t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7111609" y="20549"/>
              <a:ext cx="1057661" cy="105766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7111609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 txBox="1"/>
            <p:nvPr/>
          </p:nvSpPr>
          <p:spPr>
            <a:xfrm>
              <a:off x="7111609" y="1224171"/>
              <a:ext cx="3021889" cy="453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Regression Applications</a:t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7111609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 txBox="1"/>
            <p:nvPr/>
          </p:nvSpPr>
          <p:spPr>
            <a:xfrm>
              <a:off x="7111609" y="1745343"/>
              <a:ext cx="3021889" cy="166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Sales forecasting based on age, education, experience.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Psychology for individual satisfaction predictions.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Housing price prediction using size and bedrooms.</a:t>
              </a:r>
              <a:endParaRPr/>
            </a:p>
          </p:txBody>
        </p:sp>
      </p:grpSp>
      <p:sp>
        <p:nvSpPr>
          <p:cNvPr id="296" name="Google Shape;296;p17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 txBox="1"/>
          <p:nvPr/>
        </p:nvSpPr>
        <p:spPr>
          <a:xfrm>
            <a:off x="838200" y="2725537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304" name="Google Shape;304;p18"/>
          <p:cNvSpPr txBox="1"/>
          <p:nvPr>
            <p:ph type="title"/>
          </p:nvPr>
        </p:nvSpPr>
        <p:spPr>
          <a:xfrm>
            <a:off x="838200" y="4418203"/>
            <a:ext cx="11664547" cy="11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0000"/>
                </a:solidFill>
              </a:rPr>
              <a:t>Simple Linear Regression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663" y="1272497"/>
            <a:ext cx="9037748" cy="466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2"/>
          <p:cNvGrpSpPr/>
          <p:nvPr/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94" name="Google Shape;94;p2"/>
            <p:cNvCxnSpPr/>
            <p:nvPr/>
          </p:nvCxnSpPr>
          <p:spPr>
            <a:xfrm rot="10800000">
              <a:off x="329184" y="5777809"/>
              <a:ext cx="523824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5" name="Google Shape;95;p2"/>
            <p:cNvSpPr/>
            <p:nvPr/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Introduction to Machine Learning</a:t>
            </a:r>
            <a:endParaRPr b="0" i="0" sz="6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8" name="Google Shape;98;p2"/>
          <p:cNvSpPr txBox="1"/>
          <p:nvPr>
            <p:ph idx="4294967295" type="dt"/>
          </p:nvPr>
        </p:nvSpPr>
        <p:spPr>
          <a:xfrm>
            <a:off x="8382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7/20/2024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302509" y="1884558"/>
            <a:ext cx="11504481" cy="4292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Fitting the Regression Line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Plotting variables to understand their relationship.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Fitting a line through data points for prediction.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Model Parameters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Theta 0 and Theta 1 as intercept and slope.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Calculating coefficients for best-fit line.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Minimizing Errors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Mean Squared Error (MSE) for model accuracy.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Objective: Minimize error for accurate predictions.</a:t>
            </a:r>
            <a:endParaRPr/>
          </a:p>
        </p:txBody>
      </p:sp>
      <p:sp>
        <p:nvSpPr>
          <p:cNvPr id="317" name="Google Shape;317;p20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302509" y="1204331"/>
            <a:ext cx="11051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Working Principles of Linear Regression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standing Gradient Descent Algorithm and Its Role in Linear Regression" id="330" name="Google Shape;33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29996"/>
            <a:ext cx="10905066" cy="53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2"/>
          <p:cNvGrpSpPr/>
          <p:nvPr/>
        </p:nvGrpSpPr>
        <p:grpSpPr>
          <a:xfrm flipH="1">
            <a:off x="10741136" y="-454724"/>
            <a:ext cx="2323655" cy="2323656"/>
            <a:chOff x="-872270" y="-454724"/>
            <a:chExt cx="2323655" cy="2323656"/>
          </a:xfrm>
        </p:grpSpPr>
        <p:sp>
          <p:nvSpPr>
            <p:cNvPr id="338" name="Google Shape;338;p22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2"/>
          <p:cNvSpPr/>
          <p:nvPr/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1343436" y="5721108"/>
            <a:ext cx="2261965" cy="1136891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dient Descent in Machine Learning - Javatpoint" id="342" name="Google Shape;34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209040"/>
            <a:ext cx="10905066" cy="443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3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3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3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Stochastic Gradient Descent- A Super Easy Complete Guide!" id="353" name="Google Shape;35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957" y="1012637"/>
            <a:ext cx="742808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838200" y="2725537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362" name="Google Shape;362;p24"/>
          <p:cNvSpPr txBox="1"/>
          <p:nvPr>
            <p:ph type="title"/>
          </p:nvPr>
        </p:nvSpPr>
        <p:spPr>
          <a:xfrm>
            <a:off x="838200" y="4418203"/>
            <a:ext cx="11664547" cy="11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0000"/>
                </a:solidFill>
              </a:rPr>
              <a:t>Model Evaluation in Regression Models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198" y="1350040"/>
            <a:ext cx="9405599" cy="48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596" y="1049079"/>
            <a:ext cx="9806545" cy="506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338" y="1023775"/>
            <a:ext cx="9703061" cy="500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882" y="1245436"/>
            <a:ext cx="9492916" cy="47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743" y="1291749"/>
            <a:ext cx="9163132" cy="460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Introduction to Machine Learning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Machine learning automates tasks without explicit programming.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It involves learning patterns from data to make decisions.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Data sets are used to train models for prediction accuracy.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Machine learning mimics human learning processes iteratively.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Machine learning impacts society in various domains and applications.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Examples include recommendation systems, loan approval predictions, and customer segmentation.</a:t>
            </a: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9" name="Google Shape;109;p3"/>
            <p:cNvSpPr/>
            <p:nvPr/>
          </p:nvSpPr>
          <p:spPr>
            <a:xfrm>
              <a:off x="5818240" y="-1"/>
              <a:ext cx="6373761" cy="6874714"/>
            </a:xfrm>
            <a:custGeom>
              <a:rect b="b" l="l" r="r" t="t"/>
              <a:pathLst>
                <a:path extrusionOk="0" h="6874714" w="6373761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865276" y="313387"/>
              <a:ext cx="6326724" cy="6561326"/>
            </a:xfrm>
            <a:custGeom>
              <a:rect b="b" l="l" r="r" t="t"/>
              <a:pathLst>
                <a:path extrusionOk="0" h="6561326" w="6326724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obot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392" y="1819656"/>
            <a:ext cx="4142232" cy="414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302509" y="1884558"/>
            <a:ext cx="11504481" cy="4292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Evaluation Approaches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Train and test on the same dataset.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Pros and cons of this approach.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Training accuracy vs. out-of-sample accuracy.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Train/test split.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Benefits of using separate training and testing sets.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Real-world applicability and accuracy assessment.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Accuracy Metrics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Comparing predicted and actual values.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Calculating error using an equation.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Using metrics to measure model accuracy.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Importance of similarity between predicted and actual values.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K-Fold Cross-Validation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Addressing issues of dependency and variation.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Concept and process of K-fold cross-validation.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Averaging results for consistent out-of-sample accuracy.</a:t>
            </a:r>
            <a:endParaRPr/>
          </a:p>
        </p:txBody>
      </p:sp>
      <p:sp>
        <p:nvSpPr>
          <p:cNvPr id="403" name="Google Shape;403;p30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302509" y="1204331"/>
            <a:ext cx="11051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Evaluation in Regression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838200" y="2725537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413" name="Google Shape;413;p31"/>
          <p:cNvSpPr txBox="1"/>
          <p:nvPr>
            <p:ph type="title"/>
          </p:nvPr>
        </p:nvSpPr>
        <p:spPr>
          <a:xfrm>
            <a:off x="838201" y="4418203"/>
            <a:ext cx="9511249" cy="11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Play"/>
              <a:buNone/>
            </a:pPr>
            <a:r>
              <a:rPr b="1" lang="en-US">
                <a:solidFill>
                  <a:srgbClr val="FF0000"/>
                </a:solidFill>
              </a:rPr>
              <a:t>Evaluation Metrics in Regression Models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879" y="1361904"/>
            <a:ext cx="9437216" cy="474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idx="1" type="body"/>
          </p:nvPr>
        </p:nvSpPr>
        <p:spPr>
          <a:xfrm>
            <a:off x="302509" y="1884558"/>
            <a:ext cx="11504481" cy="4292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Mean Absolute Error (MAE)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Mean Squared Error (MSE)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Root Mean Squared Error (RMSE)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Relative Absolute Error (RAE)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Relative Squared Error (RSE)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R-squared</a:t>
            </a:r>
            <a:endParaRPr/>
          </a:p>
        </p:txBody>
      </p:sp>
      <p:sp>
        <p:nvSpPr>
          <p:cNvPr id="426" name="Google Shape;426;p33"/>
          <p:cNvSpPr txBox="1"/>
          <p:nvPr>
            <p:ph idx="4294967295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7/20/2024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302509" y="1204331"/>
            <a:ext cx="11051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Metrics in Regression Models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Machine Learning Techniques</a:t>
            </a:r>
            <a:endParaRPr/>
          </a:p>
        </p:txBody>
      </p:sp>
      <p:grpSp>
        <p:nvGrpSpPr>
          <p:cNvPr id="121" name="Google Shape;121;p4"/>
          <p:cNvGrpSpPr/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2" name="Google Shape;122;p4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"/>
          <p:cNvSpPr/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793660" y="2599509"/>
            <a:ext cx="10143668" cy="34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Regression/Estimation predicts continuous values like house prices.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Classification predicts categories like benign or malignant cells.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Clustering groups similar cases for segmentation or patient analysis.</a:t>
            </a:r>
            <a:endParaRPr/>
          </a:p>
        </p:txBody>
      </p:sp>
      <p:sp>
        <p:nvSpPr>
          <p:cNvPr id="126" name="Google Shape;126;p4"/>
          <p:cNvSpPr txBox="1"/>
          <p:nvPr>
            <p:ph idx="4294967295" type="dt"/>
          </p:nvPr>
        </p:nvSpPr>
        <p:spPr>
          <a:xfrm>
            <a:off x="8382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7/20/2024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5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34" name="Google Shape;134;p5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5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Python for Machine Learning</a:t>
            </a:r>
            <a:endParaRPr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Python is a powerful programming language for data science.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NumPy is a math library for efficient computation with arrays.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SciPy offers numerical algorithms and domain-specific tools.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Matplotlib provides 2D and 3D plotting capabilities.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Pandas simplifies data manipulation and analysis with high-level structures.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Learning these packages is essential for data scientists tackling real-world problems.</a:t>
            </a:r>
            <a:endParaRPr/>
          </a:p>
        </p:txBody>
      </p:sp>
      <p:cxnSp>
        <p:nvCxnSpPr>
          <p:cNvPr id="140" name="Google Shape;140;p5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>
            <p:ph idx="4294967295" type="dt"/>
          </p:nvPr>
        </p:nvSpPr>
        <p:spPr>
          <a:xfrm>
            <a:off x="8382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7/20/2024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42" name="Google Shape;142;p5"/>
          <p:cNvSpPr txBox="1"/>
          <p:nvPr>
            <p:ph idx="11" type="ftr"/>
          </p:nvPr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SciKit Learn for Machine Learning</a:t>
            </a:r>
            <a:endParaRPr/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SciKit Learn is a free ML library for Python, popular among data scientists.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It includes classification, regression, and clustering algorithms.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The library works seamlessly with NumPy and SciPy.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SciKit Learn streamlines the ML pipeline from preprocessing to model evaluation.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It offers easy implementation of machine learning models with minimal 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Using SciKit Learn, tasks like data standardization, model training, and evaluation are simplified.</a:t>
            </a:r>
            <a:endParaRPr/>
          </a:p>
        </p:txBody>
      </p:sp>
      <p:grpSp>
        <p:nvGrpSpPr>
          <p:cNvPr id="152" name="Google Shape;152;p6"/>
          <p:cNvGrpSpPr/>
          <p:nvPr/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3" name="Google Shape;153;p6"/>
            <p:cNvSpPr/>
            <p:nvPr/>
          </p:nvSpPr>
          <p:spPr>
            <a:xfrm>
              <a:off x="5818240" y="-1"/>
              <a:ext cx="6373761" cy="6874714"/>
            </a:xfrm>
            <a:custGeom>
              <a:rect b="b" l="l" r="r" t="t"/>
              <a:pathLst>
                <a:path extrusionOk="0" h="6874714" w="6373761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865276" y="313387"/>
              <a:ext cx="6326724" cy="6561326"/>
            </a:xfrm>
            <a:custGeom>
              <a:rect b="b" l="l" r="r" t="t"/>
              <a:pathLst>
                <a:path extrusionOk="0" h="6561326" w="6326724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392" y="2484553"/>
            <a:ext cx="4142232" cy="281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>
            <p:ph idx="4294967295" type="dt"/>
          </p:nvPr>
        </p:nvSpPr>
        <p:spPr>
          <a:xfrm>
            <a:off x="8046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7/20/2024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59" name="Google Shape;15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2" y="643466"/>
            <a:ext cx="1087037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b="1" lang="en-US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Supervised vs Unsupervised</a:t>
            </a:r>
            <a:endParaRPr/>
          </a:p>
        </p:txBody>
      </p:sp>
      <p:pic>
        <p:nvPicPr>
          <p:cNvPr descr="Machine Learning: Supervised Vs Unsupervised Learning – lakshaysuri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92" y="1675227"/>
            <a:ext cx="9986816" cy="4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Supervised Learning</a:t>
            </a:r>
            <a:endParaRPr/>
          </a:p>
        </p:txBody>
      </p:sp>
      <p:sp>
        <p:nvSpPr>
          <p:cNvPr id="181" name="Google Shape;181;p9"/>
          <p:cNvSpPr txBox="1"/>
          <p:nvPr>
            <p:ph idx="1" type="body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b="1" lang="en-US" sz="1500">
                <a:solidFill>
                  <a:schemeClr val="dk2"/>
                </a:solidFill>
              </a:rPr>
              <a:t>Definition of Supervised Learning</a:t>
            </a:r>
            <a:endParaRPr sz="1500">
              <a:solidFill>
                <a:schemeClr val="dk2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Involves observing and directing a machine learning model.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>
                <a:solidFill>
                  <a:schemeClr val="dk2"/>
                </a:solidFill>
              </a:rPr>
              <a:t>Utilizes labeled data to teach the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b="1" lang="en-US" sz="1500">
                <a:solidFill>
                  <a:schemeClr val="dk2"/>
                </a:solidFill>
              </a:rPr>
              <a:t>Types of Supervised Learning Techniques</a:t>
            </a:r>
            <a:endParaRPr sz="1500">
              <a:solidFill>
                <a:schemeClr val="dk2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 u="sng">
                <a:solidFill>
                  <a:schemeClr val="dk2"/>
                </a:solidFill>
              </a:rPr>
              <a:t>Classification</a:t>
            </a:r>
            <a:r>
              <a:rPr lang="en-US" sz="1500">
                <a:solidFill>
                  <a:schemeClr val="dk2"/>
                </a:solidFill>
              </a:rPr>
              <a:t>: Predicting discrete class labels or categories.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500" u="sng">
                <a:solidFill>
                  <a:schemeClr val="dk2"/>
                </a:solidFill>
              </a:rPr>
              <a:t>Regression</a:t>
            </a:r>
            <a:r>
              <a:rPr lang="en-US" sz="1500">
                <a:solidFill>
                  <a:schemeClr val="dk2"/>
                </a:solidFill>
              </a:rPr>
              <a:t>: Predicting continuous values.</a:t>
            </a:r>
            <a:endParaRPr/>
          </a:p>
        </p:txBody>
      </p:sp>
      <p:grpSp>
        <p:nvGrpSpPr>
          <p:cNvPr id="182" name="Google Shape;182;p9"/>
          <p:cNvGrpSpPr/>
          <p:nvPr/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83" name="Google Shape;183;p9"/>
            <p:cNvSpPr/>
            <p:nvPr/>
          </p:nvSpPr>
          <p:spPr>
            <a:xfrm>
              <a:off x="6357228" y="0"/>
              <a:ext cx="5822102" cy="6685267"/>
            </a:xfrm>
            <a:custGeom>
              <a:rect b="b" l="l" r="r" t="t"/>
              <a:pathLst>
                <a:path extrusionOk="0" h="6685267" w="5822102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404998" y="98659"/>
              <a:ext cx="5774333" cy="6315453"/>
            </a:xfrm>
            <a:custGeom>
              <a:rect b="b" l="l" r="r" t="t"/>
              <a:pathLst>
                <a:path extrusionOk="0" h="6315453" w="577433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410220" y="131729"/>
              <a:ext cx="5769111" cy="622940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410220" y="131729"/>
              <a:ext cx="5769111" cy="622940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ead with Gears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726" y="1629089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2024-06-08T11:44:32Z</dcterms:created>
  <dc:creator>12019322</dc:creator>
</cp:coreProperties>
</file>